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5854700" cy="32893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Helvetica Neue"/>
      </a:defRPr>
    </a:lvl1pPr>
    <a:lvl2pPr indent="228600" latinLnBrk="0">
      <a:defRPr sz="1200">
        <a:latin typeface="+mj-lt"/>
        <a:ea typeface="+mj-ea"/>
        <a:cs typeface="+mj-cs"/>
        <a:sym typeface="Helvetica Neue"/>
      </a:defRPr>
    </a:lvl2pPr>
    <a:lvl3pPr indent="457200" latinLnBrk="0">
      <a:defRPr sz="1200">
        <a:latin typeface="+mj-lt"/>
        <a:ea typeface="+mj-ea"/>
        <a:cs typeface="+mj-cs"/>
        <a:sym typeface="Helvetica Neue"/>
      </a:defRPr>
    </a:lvl3pPr>
    <a:lvl4pPr indent="685800" latinLnBrk="0">
      <a:defRPr sz="1200">
        <a:latin typeface="+mj-lt"/>
        <a:ea typeface="+mj-ea"/>
        <a:cs typeface="+mj-cs"/>
        <a:sym typeface="Helvetica Neue"/>
      </a:defRPr>
    </a:lvl4pPr>
    <a:lvl5pPr indent="914400" latinLnBrk="0">
      <a:defRPr sz="1200">
        <a:latin typeface="+mj-lt"/>
        <a:ea typeface="+mj-ea"/>
        <a:cs typeface="+mj-cs"/>
        <a:sym typeface="Helvetica Neue"/>
      </a:defRPr>
    </a:lvl5pPr>
    <a:lvl6pPr indent="1143000" latinLnBrk="0">
      <a:defRPr sz="1200">
        <a:latin typeface="+mj-lt"/>
        <a:ea typeface="+mj-ea"/>
        <a:cs typeface="+mj-cs"/>
        <a:sym typeface="Helvetica Neue"/>
      </a:defRPr>
    </a:lvl6pPr>
    <a:lvl7pPr indent="1371600" latinLnBrk="0">
      <a:defRPr sz="1200">
        <a:latin typeface="+mj-lt"/>
        <a:ea typeface="+mj-ea"/>
        <a:cs typeface="+mj-cs"/>
        <a:sym typeface="Helvetica Neue"/>
      </a:defRPr>
    </a:lvl7pPr>
    <a:lvl8pPr indent="1600200" latinLnBrk="0">
      <a:defRPr sz="1200">
        <a:latin typeface="+mj-lt"/>
        <a:ea typeface="+mj-ea"/>
        <a:cs typeface="+mj-cs"/>
        <a:sym typeface="Helvetica Neue"/>
      </a:defRPr>
    </a:lvl8pPr>
    <a:lvl9pPr indent="1828800" latinLnBrk="0">
      <a:defRPr sz="1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439101" y="1021651"/>
            <a:ext cx="4976497" cy="6920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878205" y="1845564"/>
            <a:ext cx="4098291" cy="8239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Body Level One…"/>
          <p:cNvSpPr txBox="1"/>
          <p:nvPr>
            <p:ph type="body" sz="half" idx="1"/>
          </p:nvPr>
        </p:nvSpPr>
        <p:spPr>
          <a:xfrm>
            <a:off x="292734" y="757998"/>
            <a:ext cx="2546795" cy="217513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g object 16"/>
          <p:cNvSpPr/>
          <p:nvPr/>
        </p:nvSpPr>
        <p:spPr>
          <a:xfrm>
            <a:off x="1511" y="7"/>
            <a:ext cx="5845242" cy="3287940"/>
          </a:xfrm>
          <a:prstGeom prst="rect">
            <a:avLst/>
          </a:prstGeom>
          <a:solidFill>
            <a:srgbClr val="28293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515550" y="322239"/>
            <a:ext cx="4823600" cy="314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292734" y="757998"/>
            <a:ext cx="5269231" cy="2175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5294992" y="3064954"/>
            <a:ext cx="266974" cy="2794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defRPr>
                <a:solidFill>
                  <a:srgbClr val="888888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900" u="none">
          <a:solidFill>
            <a:srgbClr val="FFFFFF"/>
          </a:solidFill>
          <a:uFillTx/>
          <a:latin typeface="Cambria"/>
          <a:ea typeface="Cambria"/>
          <a:cs typeface="Cambria"/>
          <a:sym typeface="Cambria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900" u="none">
          <a:solidFill>
            <a:srgbClr val="FFFFFF"/>
          </a:solidFill>
          <a:uFillTx/>
          <a:latin typeface="Cambria"/>
          <a:ea typeface="Cambria"/>
          <a:cs typeface="Cambria"/>
          <a:sym typeface="Cambria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900" u="none">
          <a:solidFill>
            <a:srgbClr val="FFFFFF"/>
          </a:solidFill>
          <a:uFillTx/>
          <a:latin typeface="Cambria"/>
          <a:ea typeface="Cambria"/>
          <a:cs typeface="Cambria"/>
          <a:sym typeface="Cambria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900" u="none">
          <a:solidFill>
            <a:srgbClr val="FFFFFF"/>
          </a:solidFill>
          <a:uFillTx/>
          <a:latin typeface="Cambria"/>
          <a:ea typeface="Cambria"/>
          <a:cs typeface="Cambria"/>
          <a:sym typeface="Cambria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900" u="none">
          <a:solidFill>
            <a:srgbClr val="FFFFFF"/>
          </a:solidFill>
          <a:uFillTx/>
          <a:latin typeface="Cambria"/>
          <a:ea typeface="Cambria"/>
          <a:cs typeface="Cambria"/>
          <a:sym typeface="Cambria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900" u="none">
          <a:solidFill>
            <a:srgbClr val="FFFFFF"/>
          </a:solidFill>
          <a:uFillTx/>
          <a:latin typeface="Cambria"/>
          <a:ea typeface="Cambria"/>
          <a:cs typeface="Cambria"/>
          <a:sym typeface="Cambria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900" u="none">
          <a:solidFill>
            <a:srgbClr val="FFFFFF"/>
          </a:solidFill>
          <a:uFillTx/>
          <a:latin typeface="Cambria"/>
          <a:ea typeface="Cambria"/>
          <a:cs typeface="Cambria"/>
          <a:sym typeface="Cambria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900" u="none">
          <a:solidFill>
            <a:srgbClr val="FFFFFF"/>
          </a:solidFill>
          <a:uFillTx/>
          <a:latin typeface="Cambria"/>
          <a:ea typeface="Cambria"/>
          <a:cs typeface="Cambria"/>
          <a:sym typeface="Cambria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900" u="none">
          <a:solidFill>
            <a:srgbClr val="FFFFFF"/>
          </a:solidFill>
          <a:uFillTx/>
          <a:latin typeface="Cambria"/>
          <a:ea typeface="Cambria"/>
          <a:cs typeface="Cambria"/>
          <a:sym typeface="Cambria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its.aniketsingh04@gmail.com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object 2"/>
          <p:cNvSpPr/>
          <p:nvPr/>
        </p:nvSpPr>
        <p:spPr>
          <a:xfrm>
            <a:off x="5069097" y="1888165"/>
            <a:ext cx="777633" cy="11111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433" y="0"/>
                </a:moveTo>
                <a:lnTo>
                  <a:pt x="0" y="10800"/>
                </a:lnTo>
                <a:lnTo>
                  <a:pt x="15433" y="21600"/>
                </a:lnTo>
                <a:lnTo>
                  <a:pt x="21600" y="17284"/>
                </a:lnTo>
                <a:lnTo>
                  <a:pt x="21600" y="4316"/>
                </a:lnTo>
                <a:lnTo>
                  <a:pt x="15433" y="0"/>
                </a:lnTo>
                <a:close/>
              </a:path>
            </a:pathLst>
          </a:custGeom>
          <a:solidFill>
            <a:srgbClr val="484C6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59" name="object 3"/>
          <p:cNvGrpSpPr/>
          <p:nvPr/>
        </p:nvGrpSpPr>
        <p:grpSpPr>
          <a:xfrm>
            <a:off x="2600836" y="2575345"/>
            <a:ext cx="1111197" cy="712602"/>
            <a:chOff x="0" y="0"/>
            <a:chExt cx="1111195" cy="712601"/>
          </a:xfrm>
        </p:grpSpPr>
        <p:sp>
          <p:nvSpPr>
            <p:cNvPr id="57" name="object 4"/>
            <p:cNvSpPr/>
            <p:nvPr/>
          </p:nvSpPr>
          <p:spPr>
            <a:xfrm>
              <a:off x="186760" y="171876"/>
              <a:ext cx="924436" cy="5407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2634" y="0"/>
                  </a:moveTo>
                  <a:lnTo>
                    <a:pt x="0" y="21600"/>
                  </a:lnTo>
                  <a:lnTo>
                    <a:pt x="17932" y="21600"/>
                  </a:lnTo>
                  <a:lnTo>
                    <a:pt x="21600" y="15328"/>
                  </a:lnTo>
                  <a:lnTo>
                    <a:pt x="12634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8" name="object 5"/>
            <p:cNvSpPr/>
            <p:nvPr/>
          </p:nvSpPr>
          <p:spPr>
            <a:xfrm>
              <a:off x="0" y="0"/>
              <a:ext cx="757847" cy="7126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835" y="0"/>
                  </a:moveTo>
                  <a:lnTo>
                    <a:pt x="0" y="16865"/>
                  </a:lnTo>
                  <a:lnTo>
                    <a:pt x="4470" y="21600"/>
                  </a:lnTo>
                  <a:lnTo>
                    <a:pt x="7054" y="21600"/>
                  </a:lnTo>
                  <a:lnTo>
                    <a:pt x="21600" y="6131"/>
                  </a:lnTo>
                  <a:lnTo>
                    <a:pt x="15835" y="0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60" name="object 6"/>
          <p:cNvSpPr/>
          <p:nvPr/>
        </p:nvSpPr>
        <p:spPr>
          <a:xfrm>
            <a:off x="3805001" y="2205383"/>
            <a:ext cx="1844894" cy="108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5" y="0"/>
                </a:moveTo>
                <a:lnTo>
                  <a:pt x="0" y="18405"/>
                </a:lnTo>
                <a:lnTo>
                  <a:pt x="1875" y="21600"/>
                </a:lnTo>
                <a:lnTo>
                  <a:pt x="19726" y="21600"/>
                </a:lnTo>
                <a:lnTo>
                  <a:pt x="21600" y="18405"/>
                </a:lnTo>
                <a:lnTo>
                  <a:pt x="10805" y="0"/>
                </a:lnTo>
                <a:close/>
              </a:path>
            </a:pathLst>
          </a:custGeom>
          <a:solidFill>
            <a:srgbClr val="6FB0D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1" name="object 7"/>
          <p:cNvSpPr/>
          <p:nvPr/>
        </p:nvSpPr>
        <p:spPr>
          <a:xfrm>
            <a:off x="1511" y="-1"/>
            <a:ext cx="749177" cy="800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7596" y="0"/>
                </a:moveTo>
                <a:lnTo>
                  <a:pt x="0" y="0"/>
                </a:lnTo>
                <a:lnTo>
                  <a:pt x="0" y="19263"/>
                </a:lnTo>
                <a:lnTo>
                  <a:pt x="2497" y="21600"/>
                </a:lnTo>
                <a:lnTo>
                  <a:pt x="21600" y="3743"/>
                </a:lnTo>
                <a:lnTo>
                  <a:pt x="17596" y="0"/>
                </a:lnTo>
                <a:close/>
              </a:path>
            </a:pathLst>
          </a:custGeom>
          <a:solidFill>
            <a:srgbClr val="6FB0D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2" name="object 8"/>
          <p:cNvSpPr txBox="1"/>
          <p:nvPr>
            <p:ph type="title"/>
          </p:nvPr>
        </p:nvSpPr>
        <p:spPr>
          <a:xfrm>
            <a:off x="758723" y="138213"/>
            <a:ext cx="2736216" cy="1466216"/>
          </a:xfrm>
          <a:prstGeom prst="rect">
            <a:avLst/>
          </a:prstGeom>
        </p:spPr>
        <p:txBody>
          <a:bodyPr/>
          <a:lstStyle/>
          <a:p>
            <a:pPr marR="5080" indent="12700" algn="r">
              <a:lnSpc>
                <a:spcPts val="2100"/>
              </a:lnSpc>
              <a:spcBef>
                <a:spcPts val="500"/>
              </a:spcBef>
              <a:defRPr spc="100" sz="2100"/>
            </a:pPr>
            <a:r>
              <a:t>Unlocking </a:t>
            </a:r>
            <a:r>
              <a:rPr spc="0"/>
              <a:t>the </a:t>
            </a:r>
            <a:r>
              <a:t> </a:t>
            </a:r>
            <a:r>
              <a:rPr spc="0"/>
              <a:t>Potential: Unleashing </a:t>
            </a:r>
            <a:r>
              <a:rPr spc="-500"/>
              <a:t> </a:t>
            </a:r>
            <a:r>
              <a:rPr spc="0"/>
              <a:t>the Power </a:t>
            </a:r>
            <a:r>
              <a:t>of </a:t>
            </a:r>
            <a:r>
              <a:rPr spc="0"/>
              <a:t>Real  World Asset  Tokenisation</a:t>
            </a:r>
          </a:p>
        </p:txBody>
      </p:sp>
      <p:grpSp>
        <p:nvGrpSpPr>
          <p:cNvPr id="65" name="object 9"/>
          <p:cNvGrpSpPr/>
          <p:nvPr/>
        </p:nvGrpSpPr>
        <p:grpSpPr>
          <a:xfrm>
            <a:off x="2924293" y="0"/>
            <a:ext cx="2924819" cy="2998350"/>
            <a:chOff x="0" y="0"/>
            <a:chExt cx="2924817" cy="2998349"/>
          </a:xfrm>
        </p:grpSpPr>
        <p:pic>
          <p:nvPicPr>
            <p:cNvPr id="63" name="object 10" descr="object 10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1296567"/>
              <a:ext cx="1701777" cy="17017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4" name="object 11" descr="object 11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51842" y="0"/>
              <a:ext cx="2072976" cy="236757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6" name="object 13"/>
          <p:cNvSpPr txBox="1"/>
          <p:nvPr/>
        </p:nvSpPr>
        <p:spPr>
          <a:xfrm>
            <a:off x="367283" y="1781023"/>
            <a:ext cx="2140586" cy="1124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>
              <a:defRPr sz="1100">
                <a:solidFill>
                  <a:srgbClr val="D2D2D2"/>
                </a:solidFill>
              </a:defRPr>
            </a:pPr>
            <a:r>
              <a:t>Welcome</a:t>
            </a:r>
            <a:r>
              <a:rPr spc="-68"/>
              <a:t> </a:t>
            </a:r>
            <a:r>
              <a:rPr spc="-13"/>
              <a:t>to</a:t>
            </a:r>
            <a:r>
              <a:rPr spc="-61"/>
              <a:t> </a:t>
            </a:r>
            <a:r>
              <a:rPr spc="-6"/>
              <a:t>the</a:t>
            </a:r>
            <a:r>
              <a:rPr spc="-61"/>
              <a:t> </a:t>
            </a:r>
            <a:r>
              <a:rPr spc="-6"/>
              <a:t>world</a:t>
            </a:r>
            <a:r>
              <a:rPr spc="-68"/>
              <a:t> </a:t>
            </a:r>
            <a:r>
              <a:rPr spc="-20"/>
              <a:t>of</a:t>
            </a:r>
            <a:r>
              <a:rPr spc="-68"/>
              <a:t> </a:t>
            </a:r>
            <a:r>
              <a:rPr spc="-6"/>
              <a:t>real</a:t>
            </a:r>
            <a:r>
              <a:rPr spc="-48"/>
              <a:t> </a:t>
            </a:r>
            <a:r>
              <a:rPr spc="27"/>
              <a:t>world</a:t>
            </a:r>
            <a:r>
              <a:rPr spc="-55"/>
              <a:t> </a:t>
            </a:r>
            <a:r>
              <a:rPr spc="27"/>
              <a:t>asset </a:t>
            </a:r>
            <a:r>
              <a:rPr spc="-330"/>
              <a:t> </a:t>
            </a:r>
            <a:r>
              <a:rPr spc="13"/>
              <a:t>tokenisation,</a:t>
            </a:r>
            <a:r>
              <a:rPr spc="-68"/>
              <a:t> </a:t>
            </a:r>
            <a:r>
              <a:t>where</a:t>
            </a:r>
            <a:r>
              <a:rPr spc="-61"/>
              <a:t> </a:t>
            </a:r>
            <a:r>
              <a:rPr spc="-13"/>
              <a:t>traditional</a:t>
            </a:r>
            <a:r>
              <a:rPr spc="-61"/>
              <a:t> </a:t>
            </a:r>
            <a:r>
              <a:rPr spc="-20"/>
              <a:t>assets</a:t>
            </a:r>
            <a:r>
              <a:rPr spc="-61"/>
              <a:t> </a:t>
            </a:r>
            <a:r>
              <a:t>are </a:t>
            </a:r>
            <a:r>
              <a:rPr spc="-349"/>
              <a:t> </a:t>
            </a:r>
            <a:r>
              <a:rPr spc="-6"/>
              <a:t>transformed </a:t>
            </a:r>
            <a:r>
              <a:rPr spc="-13"/>
              <a:t>into </a:t>
            </a:r>
            <a:r>
              <a:t>digital </a:t>
            </a:r>
            <a:r>
              <a:rPr spc="20"/>
              <a:t>tokens. </a:t>
            </a:r>
            <a:r>
              <a:rPr spc="27"/>
              <a:t>Explore </a:t>
            </a:r>
            <a:r>
              <a:rPr spc="34"/>
              <a:t> </a:t>
            </a:r>
            <a:r>
              <a:rPr spc="20"/>
              <a:t>the </a:t>
            </a:r>
            <a:r>
              <a:rPr spc="27"/>
              <a:t>innovative </a:t>
            </a:r>
            <a:r>
              <a:rPr spc="20"/>
              <a:t>possibilities </a:t>
            </a:r>
            <a:r>
              <a:rPr spc="61"/>
              <a:t>and </a:t>
            </a:r>
            <a:r>
              <a:rPr spc="68"/>
              <a:t> </a:t>
            </a:r>
            <a:r>
              <a:rPr spc="34"/>
              <a:t>opportunities </a:t>
            </a:r>
            <a:r>
              <a:t>that </a:t>
            </a:r>
            <a:r>
              <a:rPr spc="20"/>
              <a:t>this revolutionary </a:t>
            </a:r>
            <a:r>
              <a:rPr spc="27"/>
              <a:t> </a:t>
            </a:r>
            <a:r>
              <a:rPr spc="20"/>
              <a:t>concept</a:t>
            </a:r>
            <a:r>
              <a:rPr spc="-55"/>
              <a:t> </a:t>
            </a:r>
            <a:r>
              <a:rPr spc="48"/>
              <a:t>brings</a:t>
            </a:r>
            <a:r>
              <a:rPr spc="-55"/>
              <a:t> </a:t>
            </a:r>
            <a:r>
              <a:rPr spc="20"/>
              <a:t>to</a:t>
            </a:r>
            <a:r>
              <a:rPr spc="-48"/>
              <a:t> </a:t>
            </a:r>
            <a:r>
              <a:rPr spc="20"/>
              <a:t>the</a:t>
            </a:r>
            <a:r>
              <a:rPr spc="-55"/>
              <a:t> </a:t>
            </a:r>
            <a:r>
              <a:rPr spc="20">
                <a:solidFill>
                  <a:srgbClr val="FFFFFF"/>
                </a:solidFill>
              </a:rPr>
              <a:t>ﬁnancial</a:t>
            </a:r>
            <a:r>
              <a:rPr spc="-48"/>
              <a:t> </a:t>
            </a:r>
            <a:r>
              <a:rPr spc="27"/>
              <a:t>landscape.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object 2"/>
          <p:cNvSpPr/>
          <p:nvPr/>
        </p:nvSpPr>
        <p:spPr>
          <a:xfrm>
            <a:off x="1052799" y="0"/>
            <a:ext cx="1082977" cy="5414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0"/>
                </a:lnTo>
                <a:lnTo>
                  <a:pt x="108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6FB0D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71" name="object 3"/>
          <p:cNvGrpSpPr/>
          <p:nvPr/>
        </p:nvGrpSpPr>
        <p:grpSpPr>
          <a:xfrm>
            <a:off x="1511" y="1009210"/>
            <a:ext cx="571049" cy="1111197"/>
            <a:chOff x="0" y="0"/>
            <a:chExt cx="571048" cy="1111196"/>
          </a:xfrm>
        </p:grpSpPr>
        <p:sp>
          <p:nvSpPr>
            <p:cNvPr id="69" name="object 4"/>
            <p:cNvSpPr/>
            <p:nvPr/>
          </p:nvSpPr>
          <p:spPr>
            <a:xfrm>
              <a:off x="0" y="171864"/>
              <a:ext cx="571049" cy="9393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085" y="0"/>
                  </a:moveTo>
                  <a:lnTo>
                    <a:pt x="0" y="4307"/>
                  </a:lnTo>
                  <a:lnTo>
                    <a:pt x="0" y="21245"/>
                  </a:lnTo>
                  <a:lnTo>
                    <a:pt x="584" y="21600"/>
                  </a:lnTo>
                  <a:lnTo>
                    <a:pt x="21600" y="8824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0" name="object 5"/>
            <p:cNvSpPr/>
            <p:nvPr/>
          </p:nvSpPr>
          <p:spPr>
            <a:xfrm>
              <a:off x="0" y="0"/>
              <a:ext cx="217694" cy="4199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32" y="0"/>
                  </a:moveTo>
                  <a:lnTo>
                    <a:pt x="0" y="794"/>
                  </a:lnTo>
                  <a:lnTo>
                    <a:pt x="0" y="21600"/>
                  </a:lnTo>
                  <a:lnTo>
                    <a:pt x="21600" y="10403"/>
                  </a:lnTo>
                  <a:lnTo>
                    <a:pt x="1532" y="0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76" name="object 6"/>
          <p:cNvGrpSpPr/>
          <p:nvPr/>
        </p:nvGrpSpPr>
        <p:grpSpPr>
          <a:xfrm>
            <a:off x="-1" y="0"/>
            <a:ext cx="2723388" cy="3288792"/>
            <a:chOff x="0" y="0"/>
            <a:chExt cx="2723387" cy="3288792"/>
          </a:xfrm>
        </p:grpSpPr>
        <p:sp>
          <p:nvSpPr>
            <p:cNvPr id="72" name="object 7"/>
            <p:cNvSpPr/>
            <p:nvPr/>
          </p:nvSpPr>
          <p:spPr>
            <a:xfrm>
              <a:off x="662332" y="548151"/>
              <a:ext cx="2061055" cy="2061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0" y="10804"/>
                  </a:lnTo>
                  <a:lnTo>
                    <a:pt x="10800" y="21600"/>
                  </a:lnTo>
                  <a:lnTo>
                    <a:pt x="21600" y="10804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3" name="object 8"/>
            <p:cNvSpPr/>
            <p:nvPr/>
          </p:nvSpPr>
          <p:spPr>
            <a:xfrm>
              <a:off x="1752242" y="1761911"/>
              <a:ext cx="955943" cy="9559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212" y="0"/>
                  </a:moveTo>
                  <a:lnTo>
                    <a:pt x="0" y="20193"/>
                  </a:lnTo>
                  <a:lnTo>
                    <a:pt x="1406" y="21600"/>
                  </a:lnTo>
                  <a:lnTo>
                    <a:pt x="21600" y="1388"/>
                  </a:lnTo>
                  <a:lnTo>
                    <a:pt x="20212" y="0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pic>
          <p:nvPicPr>
            <p:cNvPr id="74" name="object 9" descr="object 9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1672269"/>
              <a:ext cx="1702083" cy="161652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5" name="object 10" descr="object 10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-1"/>
              <a:ext cx="1520834" cy="14752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77" name="OUR APPROACH"/>
          <p:cNvSpPr txBox="1"/>
          <p:nvPr/>
        </p:nvSpPr>
        <p:spPr>
          <a:xfrm>
            <a:off x="2972784" y="324288"/>
            <a:ext cx="1788999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defRPr>
            </a:lvl1pPr>
          </a:lstStyle>
          <a:p>
            <a:pPr/>
            <a:r>
              <a:t>OUR APPROACH</a:t>
            </a:r>
          </a:p>
        </p:txBody>
      </p:sp>
      <p:sp>
        <p:nvSpPr>
          <p:cNvPr id="78" name="Real-world asset tokenization involves digitizing ownership or shares of assets on a blockchain, enhancing accessibility and market efficiency. The process begins with clearly defining the asset, such as real estate or stocks, ensuring legal compliance. "/>
          <p:cNvSpPr txBox="1"/>
          <p:nvPr/>
        </p:nvSpPr>
        <p:spPr>
          <a:xfrm>
            <a:off x="2969279" y="646410"/>
            <a:ext cx="2723388" cy="2209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pPr/>
            <a:r>
              <a:t>Real-world asset tokenization involves digitizing ownership or shares of assets on a blockchain, enhancing accessibility and market efficiency. The process begins with clearly defining the asset, such as real estate or stocks, ensuring legal compliance. Choosing a suitable blockchain platform, often Ethereum, is crucial. Smart contracts, developed based on standards like ERC-1155 or ERC-721, embody asset ownership rules. Security audits are imperative to address vulnerabilities. The overall aim is to create digital tokens that represent ownership rights in a secure and legally compliant manner.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object 2"/>
          <p:cNvGrpSpPr/>
          <p:nvPr/>
        </p:nvGrpSpPr>
        <p:grpSpPr>
          <a:xfrm>
            <a:off x="3411077" y="11"/>
            <a:ext cx="2435671" cy="1732609"/>
            <a:chOff x="0" y="0"/>
            <a:chExt cx="2435670" cy="1732608"/>
          </a:xfrm>
        </p:grpSpPr>
        <p:grpSp>
          <p:nvGrpSpPr>
            <p:cNvPr id="82" name="object 3"/>
            <p:cNvGrpSpPr/>
            <p:nvPr/>
          </p:nvGrpSpPr>
          <p:grpSpPr>
            <a:xfrm>
              <a:off x="171872" y="-1"/>
              <a:ext cx="2263788" cy="1627964"/>
              <a:chOff x="0" y="0"/>
              <a:chExt cx="2263786" cy="1627962"/>
            </a:xfrm>
          </p:grpSpPr>
          <p:sp>
            <p:nvSpPr>
              <p:cNvPr id="80" name="Shape"/>
              <p:cNvSpPr/>
              <p:nvPr/>
            </p:nvSpPr>
            <p:spPr>
              <a:xfrm>
                <a:off x="0" y="628129"/>
                <a:ext cx="939331" cy="940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8835"/>
                    </a:moveTo>
                    <a:lnTo>
                      <a:pt x="12776" y="0"/>
                    </a:lnTo>
                    <a:lnTo>
                      <a:pt x="0" y="12765"/>
                    </a:lnTo>
                    <a:lnTo>
                      <a:pt x="8824" y="21600"/>
                    </a:lnTo>
                    <a:lnTo>
                      <a:pt x="21600" y="8835"/>
                    </a:lnTo>
                    <a:close/>
                  </a:path>
                </a:pathLst>
              </a:custGeom>
              <a:solidFill>
                <a:srgbClr val="6FB0D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81" name="Shape"/>
              <p:cNvSpPr/>
              <p:nvPr/>
            </p:nvSpPr>
            <p:spPr>
              <a:xfrm>
                <a:off x="621575" y="0"/>
                <a:ext cx="1642213" cy="16279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370"/>
                    </a:moveTo>
                    <a:lnTo>
                      <a:pt x="19251" y="0"/>
                    </a:lnTo>
                    <a:lnTo>
                      <a:pt x="7858" y="0"/>
                    </a:lnTo>
                    <a:lnTo>
                      <a:pt x="0" y="7927"/>
                    </a:lnTo>
                    <a:lnTo>
                      <a:pt x="13555" y="21600"/>
                    </a:lnTo>
                    <a:lnTo>
                      <a:pt x="21600" y="13484"/>
                    </a:lnTo>
                    <a:lnTo>
                      <a:pt x="21600" y="2370"/>
                    </a:lnTo>
                    <a:close/>
                  </a:path>
                </a:pathLst>
              </a:custGeom>
              <a:solidFill>
                <a:srgbClr val="6FB0D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  <p:sp>
          <p:nvSpPr>
            <p:cNvPr id="83" name="object 4"/>
            <p:cNvSpPr/>
            <p:nvPr/>
          </p:nvSpPr>
          <p:spPr>
            <a:xfrm>
              <a:off x="0" y="457044"/>
              <a:ext cx="757856" cy="7578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835" y="0"/>
                  </a:moveTo>
                  <a:lnTo>
                    <a:pt x="0" y="15836"/>
                  </a:lnTo>
                  <a:lnTo>
                    <a:pt x="5765" y="21600"/>
                  </a:lnTo>
                  <a:lnTo>
                    <a:pt x="21600" y="5742"/>
                  </a:lnTo>
                  <a:lnTo>
                    <a:pt x="15835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4" name="object 5"/>
            <p:cNvSpPr/>
            <p:nvPr/>
          </p:nvSpPr>
          <p:spPr>
            <a:xfrm>
              <a:off x="1875374" y="1110569"/>
              <a:ext cx="560297" cy="6220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lnTo>
                    <a:pt x="0" y="19439"/>
                  </a:lnTo>
                  <a:lnTo>
                    <a:pt x="2399" y="21600"/>
                  </a:lnTo>
                  <a:lnTo>
                    <a:pt x="21600" y="429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pic>
        <p:nvPicPr>
          <p:cNvPr id="86" name="object 6" descr="object 6"/>
          <p:cNvPicPr>
            <a:picLocks noChangeAspect="1"/>
          </p:cNvPicPr>
          <p:nvPr/>
        </p:nvPicPr>
        <p:blipFill>
          <a:blip r:embed="rId2">
            <a:extLst/>
          </a:blip>
          <a:srcRect l="0" t="15158" r="5033" b="0"/>
          <a:stretch>
            <a:fillRect/>
          </a:stretch>
        </p:blipFill>
        <p:spPr>
          <a:xfrm>
            <a:off x="1511" y="1600098"/>
            <a:ext cx="1717383" cy="1687849"/>
          </a:xfrm>
          <a:prstGeom prst="rect">
            <a:avLst/>
          </a:prstGeom>
          <a:ln w="12700">
            <a:miter lim="400000"/>
          </a:ln>
        </p:spPr>
      </p:pic>
      <p:pic>
        <p:nvPicPr>
          <p:cNvPr id="87" name="Screenshot 2024-01-24 at 7.41.18 PM.png" descr="Screenshot 2024-01-24 at 7.41.1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1417" y="470610"/>
            <a:ext cx="4265430" cy="2348080"/>
          </a:xfrm>
          <a:prstGeom prst="rect">
            <a:avLst/>
          </a:prstGeom>
          <a:ln w="127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88" name="Front end"/>
          <p:cNvSpPr txBox="1"/>
          <p:nvPr/>
        </p:nvSpPr>
        <p:spPr>
          <a:xfrm>
            <a:off x="2411686" y="55681"/>
            <a:ext cx="1031328" cy="35848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Front end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object 2"/>
          <p:cNvGrpSpPr/>
          <p:nvPr/>
        </p:nvGrpSpPr>
        <p:grpSpPr>
          <a:xfrm>
            <a:off x="4041762" y="12"/>
            <a:ext cx="1804988" cy="1832741"/>
            <a:chOff x="0" y="0"/>
            <a:chExt cx="1804986" cy="1832740"/>
          </a:xfrm>
        </p:grpSpPr>
        <p:sp>
          <p:nvSpPr>
            <p:cNvPr id="90" name="object 3"/>
            <p:cNvSpPr/>
            <p:nvPr/>
          </p:nvSpPr>
          <p:spPr>
            <a:xfrm>
              <a:off x="1192963" y="893408"/>
              <a:ext cx="612024" cy="9393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622" y="0"/>
                  </a:moveTo>
                  <a:lnTo>
                    <a:pt x="0" y="12776"/>
                  </a:lnTo>
                  <a:lnTo>
                    <a:pt x="13552" y="21600"/>
                  </a:lnTo>
                  <a:lnTo>
                    <a:pt x="21600" y="16360"/>
                  </a:lnTo>
                  <a:lnTo>
                    <a:pt x="21600" y="1288"/>
                  </a:lnTo>
                  <a:lnTo>
                    <a:pt x="19622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grpSp>
          <p:nvGrpSpPr>
            <p:cNvPr id="93" name="object 4"/>
            <p:cNvGrpSpPr/>
            <p:nvPr/>
          </p:nvGrpSpPr>
          <p:grpSpPr>
            <a:xfrm>
              <a:off x="-1" y="0"/>
              <a:ext cx="1804964" cy="1479398"/>
              <a:chOff x="0" y="0"/>
              <a:chExt cx="1804962" cy="1479397"/>
            </a:xfrm>
          </p:grpSpPr>
          <p:sp>
            <p:nvSpPr>
              <p:cNvPr id="91" name="Shape"/>
              <p:cNvSpPr/>
              <p:nvPr/>
            </p:nvSpPr>
            <p:spPr>
              <a:xfrm>
                <a:off x="1021753" y="721537"/>
                <a:ext cx="757606" cy="7578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5765"/>
                    </a:moveTo>
                    <a:lnTo>
                      <a:pt x="15851" y="0"/>
                    </a:lnTo>
                    <a:lnTo>
                      <a:pt x="0" y="15835"/>
                    </a:lnTo>
                    <a:lnTo>
                      <a:pt x="5748" y="21600"/>
                    </a:lnTo>
                    <a:lnTo>
                      <a:pt x="21600" y="5765"/>
                    </a:lnTo>
                    <a:close/>
                  </a:path>
                </a:pathLst>
              </a:custGeom>
              <a:solidFill>
                <a:srgbClr val="6FB0D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92" name="Shape"/>
              <p:cNvSpPr/>
              <p:nvPr/>
            </p:nvSpPr>
            <p:spPr>
              <a:xfrm>
                <a:off x="0" y="0"/>
                <a:ext cx="1804963" cy="9831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11765" y="21600"/>
                    </a:lnTo>
                    <a:lnTo>
                      <a:pt x="21600" y="354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6FB0D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</p:grpSp>
      <p:sp>
        <p:nvSpPr>
          <p:cNvPr id="95" name="object 5"/>
          <p:cNvSpPr/>
          <p:nvPr/>
        </p:nvSpPr>
        <p:spPr>
          <a:xfrm>
            <a:off x="4815809" y="2133469"/>
            <a:ext cx="1030938" cy="11544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591" y="0"/>
                </a:moveTo>
                <a:lnTo>
                  <a:pt x="0" y="19288"/>
                </a:lnTo>
                <a:lnTo>
                  <a:pt x="2590" y="21600"/>
                </a:lnTo>
                <a:lnTo>
                  <a:pt x="21600" y="21600"/>
                </a:lnTo>
                <a:lnTo>
                  <a:pt x="21600" y="8"/>
                </a:lnTo>
                <a:lnTo>
                  <a:pt x="21591" y="0"/>
                </a:lnTo>
                <a:close/>
              </a:path>
            </a:pathLst>
          </a:custGeom>
          <a:solidFill>
            <a:srgbClr val="6FB0D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96" name="object 10" descr="object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8285" y="1073193"/>
            <a:ext cx="1320867" cy="127480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object 12"/>
          <p:cNvSpPr/>
          <p:nvPr/>
        </p:nvSpPr>
        <p:spPr>
          <a:xfrm>
            <a:off x="2025624" y="818158"/>
            <a:ext cx="1293865" cy="30442"/>
          </a:xfrm>
          <a:prstGeom prst="rect">
            <a:avLst/>
          </a:prstGeom>
          <a:solidFill>
            <a:srgbClr val="6FB0D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00" name="object 13"/>
          <p:cNvGrpSpPr/>
          <p:nvPr/>
        </p:nvGrpSpPr>
        <p:grpSpPr>
          <a:xfrm>
            <a:off x="1511" y="219282"/>
            <a:ext cx="1234978" cy="3068666"/>
            <a:chOff x="0" y="0"/>
            <a:chExt cx="1234976" cy="3068663"/>
          </a:xfrm>
        </p:grpSpPr>
        <p:sp>
          <p:nvSpPr>
            <p:cNvPr id="98" name="object 14"/>
            <p:cNvSpPr/>
            <p:nvPr/>
          </p:nvSpPr>
          <p:spPr>
            <a:xfrm>
              <a:off x="0" y="0"/>
              <a:ext cx="936547" cy="1873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10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9" name="object 15"/>
            <p:cNvSpPr/>
            <p:nvPr/>
          </p:nvSpPr>
          <p:spPr>
            <a:xfrm>
              <a:off x="0" y="1767786"/>
              <a:ext cx="1234977" cy="13008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576" y="0"/>
                  </a:moveTo>
                  <a:lnTo>
                    <a:pt x="0" y="3395"/>
                  </a:lnTo>
                  <a:lnTo>
                    <a:pt x="0" y="21600"/>
                  </a:lnTo>
                  <a:lnTo>
                    <a:pt x="16871" y="21600"/>
                  </a:lnTo>
                  <a:lnTo>
                    <a:pt x="21600" y="17111"/>
                  </a:lnTo>
                  <a:lnTo>
                    <a:pt x="3576" y="0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pic>
        <p:nvPicPr>
          <p:cNvPr id="101" name="Screenshot 2024-01-24 at 7.42.59 PM.png" descr="Screenshot 2024-01-24 at 7.42.5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742312"/>
            <a:ext cx="5854701" cy="180333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We offer 3 categories for now"/>
          <p:cNvSpPr txBox="1"/>
          <p:nvPr/>
        </p:nvSpPr>
        <p:spPr>
          <a:xfrm>
            <a:off x="1462293" y="222377"/>
            <a:ext cx="2930114" cy="35848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We offer 3 categories for now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object 2"/>
          <p:cNvGrpSpPr/>
          <p:nvPr/>
        </p:nvGrpSpPr>
        <p:grpSpPr>
          <a:xfrm>
            <a:off x="3636171" y="-1"/>
            <a:ext cx="1111197" cy="616769"/>
            <a:chOff x="0" y="0"/>
            <a:chExt cx="1111196" cy="616768"/>
          </a:xfrm>
        </p:grpSpPr>
        <p:sp>
          <p:nvSpPr>
            <p:cNvPr id="104" name="object 3"/>
            <p:cNvSpPr/>
            <p:nvPr/>
          </p:nvSpPr>
          <p:spPr>
            <a:xfrm>
              <a:off x="171084" y="0"/>
              <a:ext cx="940113" cy="616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92" y="0"/>
                  </a:moveTo>
                  <a:lnTo>
                    <a:pt x="5354" y="0"/>
                  </a:lnTo>
                  <a:lnTo>
                    <a:pt x="0" y="8162"/>
                  </a:lnTo>
                  <a:lnTo>
                    <a:pt x="8834" y="21600"/>
                  </a:lnTo>
                  <a:lnTo>
                    <a:pt x="21600" y="2143"/>
                  </a:lnTo>
                  <a:lnTo>
                    <a:pt x="20192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5" name="object 4"/>
            <p:cNvSpPr/>
            <p:nvPr/>
          </p:nvSpPr>
          <p:spPr>
            <a:xfrm>
              <a:off x="0" y="0"/>
              <a:ext cx="464892" cy="2634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lnTo>
                    <a:pt x="2842" y="0"/>
                  </a:lnTo>
                  <a:lnTo>
                    <a:pt x="0" y="5016"/>
                  </a:lnTo>
                  <a:lnTo>
                    <a:pt x="936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10" name="object 5"/>
          <p:cNvGrpSpPr/>
          <p:nvPr/>
        </p:nvGrpSpPr>
        <p:grpSpPr>
          <a:xfrm>
            <a:off x="1511" y="-1"/>
            <a:ext cx="2156325" cy="2384049"/>
            <a:chOff x="0" y="0"/>
            <a:chExt cx="2156323" cy="2384047"/>
          </a:xfrm>
        </p:grpSpPr>
        <p:sp>
          <p:nvSpPr>
            <p:cNvPr id="107" name="object 6"/>
            <p:cNvSpPr/>
            <p:nvPr/>
          </p:nvSpPr>
          <p:spPr>
            <a:xfrm>
              <a:off x="1704950" y="0"/>
              <a:ext cx="451374" cy="389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lnTo>
                    <a:pt x="15689" y="0"/>
                  </a:lnTo>
                  <a:lnTo>
                    <a:pt x="0" y="18194"/>
                  </a:lnTo>
                  <a:lnTo>
                    <a:pt x="294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8" name="object 7"/>
            <p:cNvSpPr/>
            <p:nvPr/>
          </p:nvSpPr>
          <p:spPr>
            <a:xfrm>
              <a:off x="921080" y="193548"/>
              <a:ext cx="1111198" cy="1111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8" y="0"/>
                  </a:moveTo>
                  <a:lnTo>
                    <a:pt x="0" y="10800"/>
                  </a:lnTo>
                  <a:lnTo>
                    <a:pt x="10808" y="21600"/>
                  </a:lnTo>
                  <a:lnTo>
                    <a:pt x="21600" y="10800"/>
                  </a:lnTo>
                  <a:lnTo>
                    <a:pt x="10808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9" name="object 8"/>
            <p:cNvSpPr/>
            <p:nvPr/>
          </p:nvSpPr>
          <p:spPr>
            <a:xfrm>
              <a:off x="0" y="322992"/>
              <a:ext cx="1428775" cy="20610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027" y="0"/>
                  </a:moveTo>
                  <a:lnTo>
                    <a:pt x="0" y="4178"/>
                  </a:lnTo>
                  <a:lnTo>
                    <a:pt x="0" y="17425"/>
                  </a:lnTo>
                  <a:lnTo>
                    <a:pt x="6027" y="21600"/>
                  </a:lnTo>
                  <a:lnTo>
                    <a:pt x="21600" y="1080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11" name="object 9"/>
          <p:cNvSpPr/>
          <p:nvPr/>
        </p:nvSpPr>
        <p:spPr>
          <a:xfrm>
            <a:off x="4247448" y="0"/>
            <a:ext cx="1599296" cy="1703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756" y="0"/>
                </a:moveTo>
                <a:lnTo>
                  <a:pt x="9087" y="0"/>
                </a:lnTo>
                <a:lnTo>
                  <a:pt x="0" y="8526"/>
                </a:lnTo>
                <a:lnTo>
                  <a:pt x="13924" y="21600"/>
                </a:lnTo>
                <a:lnTo>
                  <a:pt x="21600" y="14387"/>
                </a:lnTo>
                <a:lnTo>
                  <a:pt x="21600" y="2670"/>
                </a:lnTo>
                <a:lnTo>
                  <a:pt x="18756" y="0"/>
                </a:lnTo>
                <a:close/>
              </a:path>
            </a:pathLst>
          </a:custGeom>
          <a:solidFill>
            <a:srgbClr val="484C6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2" name="object 10"/>
          <p:cNvSpPr/>
          <p:nvPr/>
        </p:nvSpPr>
        <p:spPr>
          <a:xfrm>
            <a:off x="182482" y="0"/>
            <a:ext cx="1385428" cy="6924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0"/>
                </a:lnTo>
                <a:lnTo>
                  <a:pt x="108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484C6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3" name="object 11"/>
          <p:cNvSpPr txBox="1"/>
          <p:nvPr/>
        </p:nvSpPr>
        <p:spPr>
          <a:xfrm>
            <a:off x="1295779" y="1238267"/>
            <a:ext cx="3252471" cy="966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1270" marR="5080" indent="10159" algn="ctr">
              <a:lnSpc>
                <a:spcPct val="102600"/>
              </a:lnSpc>
              <a:defRPr spc="-4" sz="1100">
                <a:solidFill>
                  <a:srgbClr val="FFFFFF"/>
                </a:solidFill>
                <a:latin typeface="Lucida Sans Unicode"/>
                <a:ea typeface="Lucida Sans Unicode"/>
                <a:cs typeface="Lucida Sans Unicode"/>
                <a:sym typeface="Lucida Sans Unicode"/>
              </a:defRPr>
            </a:pPr>
            <a:r>
              <a:t>Real </a:t>
            </a:r>
            <a:r>
              <a:rPr spc="0"/>
              <a:t>world </a:t>
            </a:r>
            <a:r>
              <a:rPr spc="-9"/>
              <a:t>asset </a:t>
            </a:r>
            <a:r>
              <a:rPr spc="-15"/>
              <a:t>tokenisation </a:t>
            </a:r>
            <a:r>
              <a:rPr spc="-30"/>
              <a:t>is </a:t>
            </a:r>
            <a:r>
              <a:rPr spc="0"/>
              <a:t>not </a:t>
            </a:r>
            <a:r>
              <a:rPr spc="-19"/>
              <a:t>just </a:t>
            </a:r>
            <a:r>
              <a:rPr spc="15"/>
              <a:t>a </a:t>
            </a:r>
            <a:r>
              <a:rPr spc="19"/>
              <a:t> </a:t>
            </a:r>
            <a:r>
              <a:rPr spc="-15"/>
              <a:t>concept; </a:t>
            </a:r>
            <a:r>
              <a:rPr spc="-19"/>
              <a:t>it's </a:t>
            </a:r>
            <a:r>
              <a:rPr spc="15"/>
              <a:t>a </a:t>
            </a:r>
            <a:r>
              <a:t>transformative force </a:t>
            </a:r>
            <a:r>
              <a:rPr spc="-15"/>
              <a:t>reshaping </a:t>
            </a:r>
            <a:r>
              <a:rPr spc="-9"/>
              <a:t> </a:t>
            </a:r>
            <a:r>
              <a:rPr spc="0"/>
              <a:t>the</a:t>
            </a:r>
            <a:r>
              <a:rPr spc="-70"/>
              <a:t> </a:t>
            </a:r>
            <a:r>
              <a:rPr spc="-9"/>
              <a:t>ﬁnancial</a:t>
            </a:r>
            <a:r>
              <a:rPr spc="-60"/>
              <a:t> </a:t>
            </a:r>
            <a:r>
              <a:rPr spc="-9"/>
              <a:t>world.</a:t>
            </a:r>
            <a:r>
              <a:rPr spc="-60"/>
              <a:t> </a:t>
            </a:r>
            <a:r>
              <a:rPr spc="4"/>
              <a:t>Embrace</a:t>
            </a:r>
            <a:r>
              <a:rPr spc="-65"/>
              <a:t> </a:t>
            </a:r>
            <a:r>
              <a:rPr spc="0"/>
              <a:t>the</a:t>
            </a:r>
            <a:r>
              <a:rPr spc="-65"/>
              <a:t> </a:t>
            </a:r>
            <a:r>
              <a:rPr spc="9"/>
              <a:t>power</a:t>
            </a:r>
            <a:r>
              <a:rPr spc="-60"/>
              <a:t> </a:t>
            </a:r>
            <a:r>
              <a:rPr spc="-9"/>
              <a:t>of</a:t>
            </a:r>
            <a:r>
              <a:rPr spc="-65"/>
              <a:t> </a:t>
            </a:r>
            <a:r>
              <a:rPr spc="-25"/>
              <a:t>digital </a:t>
            </a:r>
            <a:r>
              <a:rPr spc="-334"/>
              <a:t> </a:t>
            </a:r>
            <a:r>
              <a:rPr spc="-15"/>
              <a:t>tokens </a:t>
            </a:r>
            <a:r>
              <a:rPr spc="-9"/>
              <a:t>to </a:t>
            </a:r>
            <a:r>
              <a:rPr spc="-19"/>
              <a:t>revolutionize </a:t>
            </a:r>
            <a:r>
              <a:rPr spc="-9"/>
              <a:t>asset </a:t>
            </a:r>
            <a:r>
              <a:rPr spc="0"/>
              <a:t>ownership and </a:t>
            </a:r>
            <a:r>
              <a:rPr spc="4"/>
              <a:t> </a:t>
            </a:r>
            <a:r>
              <a:rPr spc="-9"/>
              <a:t>investment.</a:t>
            </a:r>
            <a:r>
              <a:rPr spc="-60"/>
              <a:t> </a:t>
            </a:r>
            <a:r>
              <a:rPr spc="-9"/>
              <a:t>Let's</a:t>
            </a:r>
            <a:r>
              <a:rPr spc="-65"/>
              <a:t> </a:t>
            </a:r>
            <a:r>
              <a:rPr spc="-15"/>
              <a:t>unlock</a:t>
            </a:r>
            <a:r>
              <a:rPr spc="-60"/>
              <a:t> </a:t>
            </a:r>
            <a:r>
              <a:rPr spc="0"/>
              <a:t>the</a:t>
            </a:r>
            <a:r>
              <a:rPr spc="-60"/>
              <a:t> </a:t>
            </a:r>
            <a:r>
              <a:t>potential</a:t>
            </a:r>
            <a:r>
              <a:rPr spc="-60"/>
              <a:t> </a:t>
            </a:r>
            <a:r>
              <a:rPr spc="-9"/>
              <a:t>together!</a:t>
            </a:r>
          </a:p>
        </p:txBody>
      </p:sp>
      <p:sp>
        <p:nvSpPr>
          <p:cNvPr id="114" name="object 12"/>
          <p:cNvSpPr txBox="1"/>
          <p:nvPr>
            <p:ph type="title"/>
          </p:nvPr>
        </p:nvSpPr>
        <p:spPr>
          <a:xfrm>
            <a:off x="1423547" y="624172"/>
            <a:ext cx="2781301" cy="372746"/>
          </a:xfrm>
          <a:prstGeom prst="rect">
            <a:avLst/>
          </a:prstGeom>
        </p:spPr>
        <p:txBody>
          <a:bodyPr/>
          <a:lstStyle>
            <a:lvl1pPr indent="12700">
              <a:spcBef>
                <a:spcPts val="100"/>
              </a:spcBef>
              <a:defRPr sz="2200"/>
            </a:lvl1pPr>
          </a:lstStyle>
          <a:p>
            <a:pPr/>
            <a:r>
              <a:t>Unleashing Potential</a:t>
            </a:r>
          </a:p>
        </p:txBody>
      </p:sp>
      <p:sp>
        <p:nvSpPr>
          <p:cNvPr id="115" name="object 13"/>
          <p:cNvSpPr/>
          <p:nvPr/>
        </p:nvSpPr>
        <p:spPr>
          <a:xfrm>
            <a:off x="2296223" y="1175371"/>
            <a:ext cx="1251243" cy="30455"/>
          </a:xfrm>
          <a:prstGeom prst="rect">
            <a:avLst/>
          </a:prstGeom>
          <a:solidFill>
            <a:srgbClr val="6FB0D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16" name="Screenshot 2024-01-24 at 7.44.09 PM.png" descr="Screenshot 2024-01-24 at 7.44.09 PM.png"/>
          <p:cNvPicPr>
            <a:picLocks noChangeAspect="1"/>
          </p:cNvPicPr>
          <p:nvPr/>
        </p:nvPicPr>
        <p:blipFill>
          <a:blip r:embed="rId2">
            <a:extLst/>
          </a:blip>
          <a:srcRect l="6523" t="6383" r="2977" b="0"/>
          <a:stretch>
            <a:fillRect/>
          </a:stretch>
        </p:blipFill>
        <p:spPr>
          <a:xfrm>
            <a:off x="1300956" y="291306"/>
            <a:ext cx="3252624" cy="2706531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Registrations of assets"/>
          <p:cNvSpPr txBox="1"/>
          <p:nvPr/>
        </p:nvSpPr>
        <p:spPr>
          <a:xfrm>
            <a:off x="1832931" y="129140"/>
            <a:ext cx="2188838" cy="35848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Registrations of assets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Unleashing Potential"/>
          <p:cNvSpPr txBox="1"/>
          <p:nvPr>
            <p:ph type="title" idx="4294967295"/>
          </p:nvPr>
        </p:nvSpPr>
        <p:spPr>
          <a:xfrm>
            <a:off x="1423547" y="624172"/>
            <a:ext cx="2781301" cy="372747"/>
          </a:xfrm>
          <a:prstGeom prst="rect">
            <a:avLst/>
          </a:prstGeom>
        </p:spPr>
        <p:txBody>
          <a:bodyPr/>
          <a:lstStyle>
            <a:lvl1pPr indent="12700">
              <a:spcBef>
                <a:spcPts val="100"/>
              </a:spcBef>
              <a:defRPr sz="2200"/>
            </a:lvl1pPr>
          </a:lstStyle>
          <a:p>
            <a:pPr/>
            <a:r>
              <a:t>Unleashing Potential</a:t>
            </a:r>
          </a:p>
        </p:txBody>
      </p:sp>
      <p:grpSp>
        <p:nvGrpSpPr>
          <p:cNvPr id="122" name="object 2"/>
          <p:cNvGrpSpPr/>
          <p:nvPr/>
        </p:nvGrpSpPr>
        <p:grpSpPr>
          <a:xfrm>
            <a:off x="3636171" y="-1"/>
            <a:ext cx="1111197" cy="616769"/>
            <a:chOff x="0" y="0"/>
            <a:chExt cx="1111195" cy="616768"/>
          </a:xfrm>
        </p:grpSpPr>
        <p:sp>
          <p:nvSpPr>
            <p:cNvPr id="120" name="object 3"/>
            <p:cNvSpPr/>
            <p:nvPr/>
          </p:nvSpPr>
          <p:spPr>
            <a:xfrm>
              <a:off x="171083" y="0"/>
              <a:ext cx="940113" cy="616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92" y="0"/>
                  </a:moveTo>
                  <a:lnTo>
                    <a:pt x="5354" y="0"/>
                  </a:lnTo>
                  <a:lnTo>
                    <a:pt x="0" y="8162"/>
                  </a:lnTo>
                  <a:lnTo>
                    <a:pt x="8834" y="21600"/>
                  </a:lnTo>
                  <a:lnTo>
                    <a:pt x="21600" y="2143"/>
                  </a:lnTo>
                  <a:lnTo>
                    <a:pt x="20192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1" name="object 4"/>
            <p:cNvSpPr/>
            <p:nvPr/>
          </p:nvSpPr>
          <p:spPr>
            <a:xfrm>
              <a:off x="0" y="0"/>
              <a:ext cx="464892" cy="2634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lnTo>
                    <a:pt x="2842" y="0"/>
                  </a:lnTo>
                  <a:lnTo>
                    <a:pt x="0" y="5016"/>
                  </a:lnTo>
                  <a:lnTo>
                    <a:pt x="936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26" name="object 5"/>
          <p:cNvGrpSpPr/>
          <p:nvPr/>
        </p:nvGrpSpPr>
        <p:grpSpPr>
          <a:xfrm>
            <a:off x="1511" y="-1"/>
            <a:ext cx="2156325" cy="2384049"/>
            <a:chOff x="0" y="0"/>
            <a:chExt cx="2156323" cy="2384047"/>
          </a:xfrm>
        </p:grpSpPr>
        <p:sp>
          <p:nvSpPr>
            <p:cNvPr id="123" name="object 6"/>
            <p:cNvSpPr/>
            <p:nvPr/>
          </p:nvSpPr>
          <p:spPr>
            <a:xfrm>
              <a:off x="1704950" y="0"/>
              <a:ext cx="451374" cy="389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lnTo>
                    <a:pt x="15689" y="0"/>
                  </a:lnTo>
                  <a:lnTo>
                    <a:pt x="0" y="18194"/>
                  </a:lnTo>
                  <a:lnTo>
                    <a:pt x="294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4" name="object 7"/>
            <p:cNvSpPr/>
            <p:nvPr/>
          </p:nvSpPr>
          <p:spPr>
            <a:xfrm>
              <a:off x="921080" y="193548"/>
              <a:ext cx="1111198" cy="1111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8" y="0"/>
                  </a:moveTo>
                  <a:lnTo>
                    <a:pt x="0" y="10800"/>
                  </a:lnTo>
                  <a:lnTo>
                    <a:pt x="10808" y="21600"/>
                  </a:lnTo>
                  <a:lnTo>
                    <a:pt x="21600" y="10800"/>
                  </a:lnTo>
                  <a:lnTo>
                    <a:pt x="10808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5" name="object 8"/>
            <p:cNvSpPr/>
            <p:nvPr/>
          </p:nvSpPr>
          <p:spPr>
            <a:xfrm>
              <a:off x="0" y="322992"/>
              <a:ext cx="1428775" cy="20610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027" y="0"/>
                  </a:moveTo>
                  <a:lnTo>
                    <a:pt x="0" y="4178"/>
                  </a:lnTo>
                  <a:lnTo>
                    <a:pt x="0" y="17425"/>
                  </a:lnTo>
                  <a:lnTo>
                    <a:pt x="6027" y="21600"/>
                  </a:lnTo>
                  <a:lnTo>
                    <a:pt x="21600" y="1080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27" name="object 9"/>
          <p:cNvSpPr/>
          <p:nvPr/>
        </p:nvSpPr>
        <p:spPr>
          <a:xfrm>
            <a:off x="4247448" y="0"/>
            <a:ext cx="1599296" cy="1703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756" y="0"/>
                </a:moveTo>
                <a:lnTo>
                  <a:pt x="9087" y="0"/>
                </a:lnTo>
                <a:lnTo>
                  <a:pt x="0" y="8526"/>
                </a:lnTo>
                <a:lnTo>
                  <a:pt x="13924" y="21600"/>
                </a:lnTo>
                <a:lnTo>
                  <a:pt x="21600" y="14387"/>
                </a:lnTo>
                <a:lnTo>
                  <a:pt x="21600" y="2670"/>
                </a:lnTo>
                <a:lnTo>
                  <a:pt x="18756" y="0"/>
                </a:lnTo>
                <a:close/>
              </a:path>
            </a:pathLst>
          </a:custGeom>
          <a:solidFill>
            <a:srgbClr val="484C6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8" name="object 10"/>
          <p:cNvSpPr/>
          <p:nvPr/>
        </p:nvSpPr>
        <p:spPr>
          <a:xfrm>
            <a:off x="182482" y="0"/>
            <a:ext cx="1385429" cy="692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0"/>
                </a:lnTo>
                <a:lnTo>
                  <a:pt x="108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484C6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9" name="object 11"/>
          <p:cNvSpPr txBox="1"/>
          <p:nvPr/>
        </p:nvSpPr>
        <p:spPr>
          <a:xfrm>
            <a:off x="1295779" y="1238267"/>
            <a:ext cx="3252471" cy="966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1270" marR="5080" indent="10159" algn="ctr">
              <a:lnSpc>
                <a:spcPct val="102600"/>
              </a:lnSpc>
              <a:defRPr spc="-4" sz="1100">
                <a:solidFill>
                  <a:srgbClr val="FFFFFF"/>
                </a:solidFill>
                <a:latin typeface="Lucida Sans Unicode"/>
                <a:ea typeface="Lucida Sans Unicode"/>
                <a:cs typeface="Lucida Sans Unicode"/>
                <a:sym typeface="Lucida Sans Unicode"/>
              </a:defRPr>
            </a:pPr>
            <a:r>
              <a:t>Real </a:t>
            </a:r>
            <a:r>
              <a:rPr spc="0"/>
              <a:t>world </a:t>
            </a:r>
            <a:r>
              <a:rPr spc="-9"/>
              <a:t>asset </a:t>
            </a:r>
            <a:r>
              <a:rPr spc="-15"/>
              <a:t>tokenisation </a:t>
            </a:r>
            <a:r>
              <a:rPr spc="-30"/>
              <a:t>is </a:t>
            </a:r>
            <a:r>
              <a:rPr spc="0"/>
              <a:t>not </a:t>
            </a:r>
            <a:r>
              <a:rPr spc="-19"/>
              <a:t>just </a:t>
            </a:r>
            <a:r>
              <a:rPr spc="15"/>
              <a:t>a </a:t>
            </a:r>
            <a:r>
              <a:rPr spc="19"/>
              <a:t> </a:t>
            </a:r>
            <a:r>
              <a:rPr spc="-15"/>
              <a:t>concept; </a:t>
            </a:r>
            <a:r>
              <a:rPr spc="-19"/>
              <a:t>it's </a:t>
            </a:r>
            <a:r>
              <a:rPr spc="15"/>
              <a:t>a </a:t>
            </a:r>
            <a:r>
              <a:t>transformative force </a:t>
            </a:r>
            <a:r>
              <a:rPr spc="-15"/>
              <a:t>reshaping </a:t>
            </a:r>
            <a:r>
              <a:rPr spc="-9"/>
              <a:t> </a:t>
            </a:r>
            <a:r>
              <a:rPr spc="0"/>
              <a:t>the</a:t>
            </a:r>
            <a:r>
              <a:rPr spc="-70"/>
              <a:t> </a:t>
            </a:r>
            <a:r>
              <a:rPr spc="-9"/>
              <a:t>ﬁnancial</a:t>
            </a:r>
            <a:r>
              <a:rPr spc="-60"/>
              <a:t> </a:t>
            </a:r>
            <a:r>
              <a:rPr spc="-9"/>
              <a:t>world.</a:t>
            </a:r>
            <a:r>
              <a:rPr spc="-60"/>
              <a:t> </a:t>
            </a:r>
            <a:r>
              <a:rPr spc="4"/>
              <a:t>Embrace</a:t>
            </a:r>
            <a:r>
              <a:rPr spc="-65"/>
              <a:t> </a:t>
            </a:r>
            <a:r>
              <a:rPr spc="0"/>
              <a:t>the</a:t>
            </a:r>
            <a:r>
              <a:rPr spc="-65"/>
              <a:t> </a:t>
            </a:r>
            <a:r>
              <a:rPr spc="9"/>
              <a:t>power</a:t>
            </a:r>
            <a:r>
              <a:rPr spc="-60"/>
              <a:t> </a:t>
            </a:r>
            <a:r>
              <a:rPr spc="-9"/>
              <a:t>of</a:t>
            </a:r>
            <a:r>
              <a:rPr spc="-65"/>
              <a:t> </a:t>
            </a:r>
            <a:r>
              <a:rPr spc="-25"/>
              <a:t>digital </a:t>
            </a:r>
            <a:r>
              <a:rPr spc="-334"/>
              <a:t> </a:t>
            </a:r>
            <a:r>
              <a:rPr spc="-15"/>
              <a:t>tokens </a:t>
            </a:r>
            <a:r>
              <a:rPr spc="-9"/>
              <a:t>to </a:t>
            </a:r>
            <a:r>
              <a:rPr spc="-19"/>
              <a:t>revolutionize </a:t>
            </a:r>
            <a:r>
              <a:rPr spc="-9"/>
              <a:t>asset </a:t>
            </a:r>
            <a:r>
              <a:rPr spc="0"/>
              <a:t>ownership and </a:t>
            </a:r>
            <a:r>
              <a:rPr spc="4"/>
              <a:t> </a:t>
            </a:r>
            <a:r>
              <a:rPr spc="-9"/>
              <a:t>investment.</a:t>
            </a:r>
            <a:r>
              <a:rPr spc="-60"/>
              <a:t> </a:t>
            </a:r>
            <a:r>
              <a:rPr spc="-9"/>
              <a:t>Let's</a:t>
            </a:r>
            <a:r>
              <a:rPr spc="-65"/>
              <a:t> </a:t>
            </a:r>
            <a:r>
              <a:rPr spc="-15"/>
              <a:t>unlock</a:t>
            </a:r>
            <a:r>
              <a:rPr spc="-60"/>
              <a:t> </a:t>
            </a:r>
            <a:r>
              <a:rPr spc="0"/>
              <a:t>the</a:t>
            </a:r>
            <a:r>
              <a:rPr spc="-60"/>
              <a:t> </a:t>
            </a:r>
            <a:r>
              <a:t>potential</a:t>
            </a:r>
            <a:r>
              <a:rPr spc="-60"/>
              <a:t> </a:t>
            </a:r>
            <a:r>
              <a:rPr spc="-9"/>
              <a:t>together!</a:t>
            </a:r>
          </a:p>
        </p:txBody>
      </p:sp>
      <p:sp>
        <p:nvSpPr>
          <p:cNvPr id="130" name="object 13"/>
          <p:cNvSpPr/>
          <p:nvPr/>
        </p:nvSpPr>
        <p:spPr>
          <a:xfrm>
            <a:off x="2296223" y="1175371"/>
            <a:ext cx="1251243" cy="30455"/>
          </a:xfrm>
          <a:prstGeom prst="rect">
            <a:avLst/>
          </a:prstGeom>
          <a:solidFill>
            <a:srgbClr val="6FB0D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31" name="Screenshot 2024-01-24 at 7.46.37 PM.png" descr="Screenshot 2024-01-24 at 7.46.3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0767" y="563280"/>
            <a:ext cx="3366730" cy="2316311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Details of tokens"/>
          <p:cNvSpPr txBox="1"/>
          <p:nvPr/>
        </p:nvSpPr>
        <p:spPr>
          <a:xfrm>
            <a:off x="2073337" y="242934"/>
            <a:ext cx="1668685" cy="35848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Details of tokens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object 2"/>
          <p:cNvGrpSpPr/>
          <p:nvPr/>
        </p:nvGrpSpPr>
        <p:grpSpPr>
          <a:xfrm>
            <a:off x="2924448" y="346791"/>
            <a:ext cx="2922289" cy="2427828"/>
            <a:chOff x="0" y="0"/>
            <a:chExt cx="2922287" cy="2427827"/>
          </a:xfrm>
        </p:grpSpPr>
        <p:grpSp>
          <p:nvGrpSpPr>
            <p:cNvPr id="136" name="object 3"/>
            <p:cNvGrpSpPr/>
            <p:nvPr/>
          </p:nvGrpSpPr>
          <p:grpSpPr>
            <a:xfrm>
              <a:off x="644910" y="366770"/>
              <a:ext cx="2277378" cy="2061058"/>
              <a:chOff x="0" y="0"/>
              <a:chExt cx="2277376" cy="2061056"/>
            </a:xfrm>
          </p:grpSpPr>
          <p:sp>
            <p:nvSpPr>
              <p:cNvPr id="134" name="Shape"/>
              <p:cNvSpPr/>
              <p:nvPr/>
            </p:nvSpPr>
            <p:spPr>
              <a:xfrm>
                <a:off x="0" y="824698"/>
                <a:ext cx="940118" cy="9393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8824"/>
                    </a:moveTo>
                    <a:lnTo>
                      <a:pt x="12784" y="0"/>
                    </a:lnTo>
                    <a:lnTo>
                      <a:pt x="0" y="12776"/>
                    </a:lnTo>
                    <a:lnTo>
                      <a:pt x="8835" y="21600"/>
                    </a:lnTo>
                    <a:lnTo>
                      <a:pt x="21600" y="8824"/>
                    </a:lnTo>
                    <a:close/>
                  </a:path>
                </a:pathLst>
              </a:custGeom>
              <a:solidFill>
                <a:srgbClr val="484C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35" name="Shape"/>
              <p:cNvSpPr/>
              <p:nvPr/>
            </p:nvSpPr>
            <p:spPr>
              <a:xfrm>
                <a:off x="850112" y="0"/>
                <a:ext cx="1427265" cy="20610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4159"/>
                    </a:moveTo>
                    <a:lnTo>
                      <a:pt x="15596" y="0"/>
                    </a:lnTo>
                    <a:lnTo>
                      <a:pt x="0" y="10804"/>
                    </a:lnTo>
                    <a:lnTo>
                      <a:pt x="15596" y="21600"/>
                    </a:lnTo>
                    <a:lnTo>
                      <a:pt x="21600" y="17444"/>
                    </a:lnTo>
                    <a:lnTo>
                      <a:pt x="21600" y="4159"/>
                    </a:lnTo>
                    <a:close/>
                  </a:path>
                </a:pathLst>
              </a:custGeom>
              <a:solidFill>
                <a:srgbClr val="484C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  <p:grpSp>
          <p:nvGrpSpPr>
            <p:cNvPr id="139" name="object 4"/>
            <p:cNvGrpSpPr/>
            <p:nvPr/>
          </p:nvGrpSpPr>
          <p:grpSpPr>
            <a:xfrm>
              <a:off x="242117" y="691190"/>
              <a:ext cx="989587" cy="1086271"/>
              <a:chOff x="0" y="0"/>
              <a:chExt cx="989585" cy="1086269"/>
            </a:xfrm>
          </p:grpSpPr>
          <p:sp>
            <p:nvSpPr>
              <p:cNvPr id="137" name="Shape"/>
              <p:cNvSpPr/>
              <p:nvPr/>
            </p:nvSpPr>
            <p:spPr>
              <a:xfrm>
                <a:off x="0" y="0"/>
                <a:ext cx="955943" cy="9559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1388"/>
                    </a:moveTo>
                    <a:lnTo>
                      <a:pt x="20211" y="0"/>
                    </a:lnTo>
                    <a:lnTo>
                      <a:pt x="0" y="20194"/>
                    </a:lnTo>
                    <a:lnTo>
                      <a:pt x="1406" y="21600"/>
                    </a:lnTo>
                    <a:lnTo>
                      <a:pt x="21600" y="1388"/>
                    </a:lnTo>
                    <a:close/>
                  </a:path>
                </a:pathLst>
              </a:custGeom>
              <a:solidFill>
                <a:srgbClr val="6FB0D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38" name="Shape"/>
              <p:cNvSpPr/>
              <p:nvPr/>
            </p:nvSpPr>
            <p:spPr>
              <a:xfrm>
                <a:off x="231736" y="328409"/>
                <a:ext cx="757850" cy="7578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5764"/>
                    </a:moveTo>
                    <a:lnTo>
                      <a:pt x="15835" y="0"/>
                    </a:lnTo>
                    <a:lnTo>
                      <a:pt x="0" y="15835"/>
                    </a:lnTo>
                    <a:lnTo>
                      <a:pt x="5764" y="21600"/>
                    </a:lnTo>
                    <a:lnTo>
                      <a:pt x="21600" y="5764"/>
                    </a:lnTo>
                    <a:close/>
                  </a:path>
                </a:pathLst>
              </a:custGeom>
              <a:solidFill>
                <a:srgbClr val="6FB0D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  <p:sp>
          <p:nvSpPr>
            <p:cNvPr id="140" name="object 5"/>
            <p:cNvSpPr/>
            <p:nvPr/>
          </p:nvSpPr>
          <p:spPr>
            <a:xfrm>
              <a:off x="0" y="0"/>
              <a:ext cx="566273" cy="566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84" y="0"/>
                  </a:moveTo>
                  <a:lnTo>
                    <a:pt x="0" y="10785"/>
                  </a:lnTo>
                  <a:lnTo>
                    <a:pt x="10784" y="21600"/>
                  </a:lnTo>
                  <a:lnTo>
                    <a:pt x="21600" y="10785"/>
                  </a:lnTo>
                  <a:lnTo>
                    <a:pt x="10784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1" name="object 7"/>
            <p:cNvSpPr/>
            <p:nvPr/>
          </p:nvSpPr>
          <p:spPr>
            <a:xfrm>
              <a:off x="1900166" y="5"/>
              <a:ext cx="566230" cy="566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0785"/>
                  </a:moveTo>
                  <a:lnTo>
                    <a:pt x="10799" y="0"/>
                  </a:lnTo>
                  <a:lnTo>
                    <a:pt x="0" y="10785"/>
                  </a:lnTo>
                  <a:lnTo>
                    <a:pt x="10799" y="21600"/>
                  </a:lnTo>
                  <a:lnTo>
                    <a:pt x="21600" y="10785"/>
                  </a:lnTo>
                  <a:close/>
                </a:path>
              </a:pathLst>
            </a:custGeom>
            <a:solidFill>
              <a:srgbClr val="6FB0D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2" name="object 10"/>
            <p:cNvSpPr/>
            <p:nvPr/>
          </p:nvSpPr>
          <p:spPr>
            <a:xfrm>
              <a:off x="632841" y="0"/>
              <a:ext cx="566288" cy="566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5" y="0"/>
                  </a:moveTo>
                  <a:lnTo>
                    <a:pt x="0" y="10785"/>
                  </a:lnTo>
                  <a:lnTo>
                    <a:pt x="10815" y="21600"/>
                  </a:lnTo>
                  <a:lnTo>
                    <a:pt x="21600" y="10785"/>
                  </a:lnTo>
                  <a:lnTo>
                    <a:pt x="10815" y="0"/>
                  </a:lnTo>
                  <a:close/>
                </a:path>
              </a:pathLst>
            </a:custGeom>
            <a:solidFill>
              <a:srgbClr val="484C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44" name="object 14"/>
          <p:cNvSpPr txBox="1"/>
          <p:nvPr>
            <p:ph type="title"/>
          </p:nvPr>
        </p:nvSpPr>
        <p:spPr>
          <a:xfrm>
            <a:off x="711335" y="602934"/>
            <a:ext cx="1958340" cy="661672"/>
          </a:xfrm>
          <a:prstGeom prst="rect">
            <a:avLst/>
          </a:prstGeom>
        </p:spPr>
        <p:txBody>
          <a:bodyPr/>
          <a:lstStyle>
            <a:lvl1pPr indent="12700">
              <a:spcBef>
                <a:spcPts val="100"/>
              </a:spcBef>
              <a:defRPr spc="99" sz="4100"/>
            </a:lvl1pPr>
          </a:lstStyle>
          <a:p>
            <a:pPr/>
            <a:r>
              <a:t>Thanks!</a:t>
            </a:r>
          </a:p>
        </p:txBody>
      </p:sp>
      <p:sp>
        <p:nvSpPr>
          <p:cNvPr id="145" name="object 15"/>
          <p:cNvSpPr txBox="1"/>
          <p:nvPr/>
        </p:nvSpPr>
        <p:spPr>
          <a:xfrm>
            <a:off x="868266" y="1486124"/>
            <a:ext cx="1649730" cy="16516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1000"/>
              </a:lnSpc>
              <a:spcBef>
                <a:spcPts val="1000"/>
              </a:spcBef>
              <a:defRPr spc="5" sz="900">
                <a:solidFill>
                  <a:srgbClr val="FFFFFF"/>
                </a:solidFill>
                <a:latin typeface="Lucida Sans Unicode"/>
                <a:ea typeface="Lucida Sans Unicode"/>
                <a:cs typeface="Lucida Sans Unicode"/>
                <a:sym typeface="Lucida Sans Unicode"/>
              </a:defRPr>
            </a:pPr>
            <a:r>
              <a:t>SYNDICATE</a:t>
            </a:r>
          </a:p>
          <a:p>
            <a:pPr>
              <a:lnSpc>
                <a:spcPts val="1000"/>
              </a:lnSpc>
              <a:spcBef>
                <a:spcPts val="1000"/>
              </a:spcBef>
              <a:defRPr spc="5" sz="900">
                <a:solidFill>
                  <a:srgbClr val="FFFFFF"/>
                </a:solidFill>
                <a:latin typeface="Lucida Sans Unicode"/>
                <a:ea typeface="Lucida Sans Unicode"/>
                <a:cs typeface="Lucida Sans Unicode"/>
                <a:sym typeface="Lucida Sans Unicode"/>
              </a:defRPr>
            </a:pPr>
            <a:r>
              <a:t>Contributors-</a:t>
            </a:r>
          </a:p>
          <a:p>
            <a:pPr>
              <a:lnSpc>
                <a:spcPts val="1000"/>
              </a:lnSpc>
              <a:spcBef>
                <a:spcPts val="1000"/>
              </a:spcBef>
              <a:defRPr spc="5" sz="900">
                <a:solidFill>
                  <a:srgbClr val="FFFFFF"/>
                </a:solidFill>
                <a:latin typeface="Lucida Sans Unicode"/>
                <a:ea typeface="Lucida Sans Unicode"/>
                <a:cs typeface="Lucida Sans Unicode"/>
                <a:sym typeface="Lucida Sans Unicode"/>
              </a:defRPr>
            </a:pPr>
            <a:r>
              <a:t>Aniket singh, Dev pratap, Arnav singh</a:t>
            </a:r>
          </a:p>
          <a:p>
            <a:pPr>
              <a:lnSpc>
                <a:spcPts val="1000"/>
              </a:lnSpc>
              <a:spcBef>
                <a:spcPts val="1000"/>
              </a:spcBef>
              <a:defRPr spc="5" sz="900">
                <a:solidFill>
                  <a:srgbClr val="FFFFFF"/>
                </a:solidFill>
                <a:latin typeface="Lucida Sans Unicode"/>
                <a:ea typeface="Lucida Sans Unicode"/>
                <a:cs typeface="Lucida Sans Unicode"/>
                <a:sym typeface="Lucida Sans Unicode"/>
              </a:defRPr>
            </a:pPr>
            <a:r>
              <a:t>Mob-8959888088</a:t>
            </a:r>
          </a:p>
          <a:p>
            <a:pPr>
              <a:lnSpc>
                <a:spcPts val="1000"/>
              </a:lnSpc>
              <a:spcBef>
                <a:spcPts val="1000"/>
              </a:spcBef>
              <a:defRPr spc="5" sz="900">
                <a:solidFill>
                  <a:srgbClr val="FFFFFF"/>
                </a:solidFill>
                <a:latin typeface="Lucida Sans Unicode"/>
                <a:ea typeface="Lucida Sans Unicode"/>
                <a:cs typeface="Lucida Sans Unicode"/>
                <a:sym typeface="Lucida Sans Unicode"/>
              </a:defRPr>
            </a:pPr>
            <a:r>
              <a:t>Email- </a:t>
            </a:r>
            <a:r>
              <a:rPr u="sng">
                <a:uFill>
                  <a:solidFill>
                    <a:srgbClr val="FFFFFF"/>
                  </a:solidFill>
                </a:uFill>
                <a:hlinkClick r:id="rId2" invalidUrl="" action="" tgtFrame="" tooltip="" history="1" highlightClick="0" endSnd="0"/>
              </a:rPr>
              <a:t>its.aniketsingh04@gmail.com</a:t>
            </a:r>
          </a:p>
        </p:txBody>
      </p:sp>
      <p:sp>
        <p:nvSpPr>
          <p:cNvPr id="146" name="object 16"/>
          <p:cNvSpPr/>
          <p:nvPr/>
        </p:nvSpPr>
        <p:spPr>
          <a:xfrm>
            <a:off x="732649" y="1385950"/>
            <a:ext cx="1927112" cy="30442"/>
          </a:xfrm>
          <a:prstGeom prst="rect">
            <a:avLst/>
          </a:prstGeom>
          <a:solidFill>
            <a:srgbClr val="6FB0D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